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8" r:id="rId3"/>
    <p:sldId id="257" r:id="rId4"/>
    <p:sldId id="277" r:id="rId5"/>
    <p:sldId id="259" r:id="rId6"/>
    <p:sldId id="260" r:id="rId7"/>
    <p:sldId id="262" r:id="rId8"/>
    <p:sldId id="261" r:id="rId9"/>
    <p:sldId id="263" r:id="rId10"/>
    <p:sldId id="273" r:id="rId11"/>
    <p:sldId id="274" r:id="rId12"/>
    <p:sldId id="275" r:id="rId13"/>
    <p:sldId id="276" r:id="rId14"/>
    <p:sldId id="278" r:id="rId15"/>
    <p:sldId id="265" r:id="rId16"/>
    <p:sldId id="270" r:id="rId17"/>
    <p:sldId id="268" r:id="rId18"/>
    <p:sldId id="269" r:id="rId19"/>
    <p:sldId id="272" r:id="rId20"/>
    <p:sldId id="271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867" autoAdjust="0"/>
    <p:restoredTop sz="94660"/>
  </p:normalViewPr>
  <p:slideViewPr>
    <p:cSldViewPr>
      <p:cViewPr>
        <p:scale>
          <a:sx n="100" d="100"/>
          <a:sy n="100" d="100"/>
        </p:scale>
        <p:origin x="-2106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23123-BE82-4B1A-B9C7-27F482D40A3F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01C4D-D258-4F9E-B5DC-FFB851B51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4D-D258-4F9E-B5DC-FFB851B51882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1FB0046-83C4-4C6E-81A8-665314A6383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quizizz.com/join?gc=19432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Информационная безопасность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Возможные угрозы безопасности. Меры защиты информации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Основы ИТ. 12.05.2020 12-00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18829"/>
            <a:ext cx="3714776" cy="6353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8577" y="171472"/>
            <a:ext cx="3841141" cy="6257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14290"/>
            <a:ext cx="3500462" cy="6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57165"/>
            <a:ext cx="3429024" cy="6226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00042"/>
            <a:ext cx="3714776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57166"/>
            <a:ext cx="3541644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1" y="214290"/>
            <a:ext cx="3500461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40008"/>
            <a:ext cx="3643338" cy="5975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Понятие информационной безопасности и его составляющие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Основные </a:t>
            </a:r>
            <a:r>
              <a:rPr lang="ru-RU" b="1" dirty="0"/>
              <a:t>виды угроз информационной безопасности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Угрозы ИБ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000" dirty="0" smtClean="0"/>
              <a:t>потенциальная возможность нарушения режима информационной безопасности.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3000" b="1" dirty="0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3000" b="1" dirty="0" smtClean="0"/>
              <a:t>Классификация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3000" dirty="0" smtClean="0"/>
              <a:t>В зависимости </a:t>
            </a:r>
            <a:r>
              <a:rPr lang="ru-RU" sz="3000" b="1" dirty="0" smtClean="0"/>
              <a:t>от объекта воздействия </a:t>
            </a:r>
            <a:r>
              <a:rPr lang="ru-RU" sz="3000" dirty="0" smtClean="0"/>
              <a:t>выделяют: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3000" dirty="0" smtClean="0"/>
              <a:t>угрозы интересам личности (</a:t>
            </a:r>
            <a:r>
              <a:rPr lang="ru-RU" sz="2600" i="1" dirty="0" smtClean="0"/>
              <a:t>разглашение сведений о заболевании</a:t>
            </a:r>
            <a:r>
              <a:rPr lang="ru-RU" sz="3000" dirty="0" smtClean="0"/>
              <a:t>),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3000" dirty="0" smtClean="0"/>
              <a:t>угрозы интересам общества (</a:t>
            </a:r>
            <a:r>
              <a:rPr lang="ru-RU" sz="2600" i="1" dirty="0" smtClean="0"/>
              <a:t>разжигание ненависти и вражды),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3000" dirty="0" smtClean="0"/>
              <a:t>угрозы интересам государства (</a:t>
            </a:r>
            <a:r>
              <a:rPr lang="ru-RU" sz="2800" i="1" dirty="0" smtClean="0"/>
              <a:t>предвзятая оценка </a:t>
            </a:r>
            <a:r>
              <a:rPr lang="ru-RU" sz="2800" i="1" dirty="0" err="1" smtClean="0"/>
              <a:t>гос.политики</a:t>
            </a:r>
            <a:r>
              <a:rPr lang="ru-RU" sz="2800" i="1" dirty="0" smtClean="0"/>
              <a:t> зарубежными СМИ</a:t>
            </a:r>
            <a:r>
              <a:rPr lang="ru-RU" sz="3000" dirty="0" smtClean="0"/>
              <a:t>).</a:t>
            </a:r>
            <a:r>
              <a:rPr lang="ru-RU" sz="2800" i="1" dirty="0" smtClean="0"/>
              <a:t> </a:t>
            </a:r>
            <a:endParaRPr lang="ru-RU" sz="2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 природе возникновения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ru-RU" sz="3000" dirty="0" smtClean="0"/>
              <a:t>естественные угрозы - угрозы, возникшие в результате воздействия на информацию физических процессов или стихийных природных явлений, не зависящих от человека. </a:t>
            </a:r>
          </a:p>
          <a:p>
            <a:pPr>
              <a:lnSpc>
                <a:spcPct val="110000"/>
              </a:lnSpc>
              <a:buNone/>
            </a:pPr>
            <a:r>
              <a:rPr lang="ru-RU" sz="2400" i="1" dirty="0" smtClean="0"/>
              <a:t>Пожары, наводнения, цунами, землетрясения и т.д.</a:t>
            </a:r>
          </a:p>
          <a:p>
            <a:pPr>
              <a:lnSpc>
                <a:spcPct val="110000"/>
              </a:lnSpc>
            </a:pPr>
            <a:r>
              <a:rPr lang="ru-RU" sz="3000" dirty="0" smtClean="0"/>
              <a:t>искусственные - угрозы, источником которых является человек. </a:t>
            </a:r>
          </a:p>
          <a:p>
            <a:pPr>
              <a:lnSpc>
                <a:spcPct val="110000"/>
              </a:lnSpc>
              <a:buNone/>
            </a:pPr>
            <a:r>
              <a:rPr lang="ru-RU" sz="2400" i="1" dirty="0" smtClean="0"/>
              <a:t>Шпионаж, создание и внедрение в компьютерные системы вредоносных программ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 степени преднамеренности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dirty="0" smtClean="0"/>
              <a:t>случайные </a:t>
            </a:r>
            <a:r>
              <a:rPr lang="ru-RU" sz="2400" i="1" dirty="0" smtClean="0"/>
              <a:t>(естественные угрозы, халатность)</a:t>
            </a:r>
            <a:endParaRPr lang="ru-RU" i="1" dirty="0" smtClean="0"/>
          </a:p>
          <a:p>
            <a:pPr>
              <a:lnSpc>
                <a:spcPct val="110000"/>
              </a:lnSpc>
            </a:pPr>
            <a:r>
              <a:rPr lang="ru-RU" dirty="0" smtClean="0"/>
              <a:t>преднамеренные </a:t>
            </a:r>
            <a:r>
              <a:rPr lang="ru-RU" sz="2000" i="1" dirty="0" smtClean="0"/>
              <a:t>(</a:t>
            </a:r>
            <a:r>
              <a:rPr lang="ru-RU" sz="2400" i="1" dirty="0" smtClean="0"/>
              <a:t>целенаправленная</a:t>
            </a:r>
            <a:r>
              <a:rPr lang="ru-RU" sz="2800" i="1" dirty="0" smtClean="0"/>
              <a:t> </a:t>
            </a:r>
            <a:r>
              <a:rPr lang="ru-RU" sz="2400" i="1" dirty="0" smtClean="0"/>
              <a:t>деятельность – взлом паролей</a:t>
            </a:r>
            <a:r>
              <a:rPr lang="ru-RU" sz="2000" i="1" dirty="0" smtClean="0"/>
              <a:t>)</a:t>
            </a:r>
            <a:r>
              <a:rPr lang="ru-RU" sz="2800" dirty="0" smtClean="0"/>
              <a:t>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>По месту расположения источника угроз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000" dirty="0" smtClean="0"/>
              <a:t>внешние - источник расположен вне рассматриваемой информации (</a:t>
            </a:r>
            <a:r>
              <a:rPr lang="ru-RU" sz="2400" i="1" dirty="0" smtClean="0"/>
              <a:t>для ПЭВМ - электрическая сеть</a:t>
            </a:r>
            <a:r>
              <a:rPr lang="ru-RU" sz="3000" dirty="0" smtClean="0"/>
              <a:t>).</a:t>
            </a:r>
          </a:p>
          <a:p>
            <a:pPr>
              <a:spcBef>
                <a:spcPts val="0"/>
              </a:spcBef>
            </a:pPr>
            <a:r>
              <a:rPr lang="ru-RU" sz="3000" dirty="0" smtClean="0"/>
              <a:t>внутренние - расположены внутри информации (</a:t>
            </a:r>
            <a:r>
              <a:rPr lang="ru-RU" sz="2400" i="1" dirty="0" smtClean="0"/>
              <a:t>угрозы информационной безопасности организации исходят от собственных сотрудников</a:t>
            </a:r>
            <a:r>
              <a:rPr lang="ru-RU" sz="3000" dirty="0" smtClean="0"/>
              <a:t>).</a:t>
            </a:r>
          </a:p>
          <a:p>
            <a:pPr>
              <a:lnSpc>
                <a:spcPct val="120000"/>
              </a:lnSpc>
            </a:pP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По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smtClean="0"/>
              <a:t>составляющим ИБ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000" dirty="0" smtClean="0"/>
              <a:t>угрозы конфиденциальности информации (</a:t>
            </a:r>
            <a:r>
              <a:rPr lang="ru-RU" sz="2400" i="1" dirty="0" smtClean="0"/>
              <a:t>разглашение тайны </a:t>
            </a:r>
            <a:r>
              <a:rPr lang="ru-RU" sz="3000" dirty="0" smtClean="0"/>
              <a:t>),</a:t>
            </a:r>
          </a:p>
          <a:p>
            <a:r>
              <a:rPr lang="ru-RU" sz="3000" dirty="0" smtClean="0"/>
              <a:t>угрозы целостности информации (</a:t>
            </a:r>
            <a:r>
              <a:rPr lang="ru-RU" sz="2400" i="1" dirty="0" smtClean="0"/>
              <a:t>любое изменение информации в процессе ее обработки, передачи или хранения</a:t>
            </a:r>
            <a:r>
              <a:rPr lang="ru-RU" sz="3000" dirty="0" smtClean="0"/>
              <a:t>), </a:t>
            </a:r>
          </a:p>
          <a:p>
            <a:r>
              <a:rPr lang="ru-RU" sz="3000" dirty="0" smtClean="0"/>
              <a:t>Угрозы доступности информации (</a:t>
            </a:r>
            <a:r>
              <a:rPr lang="ru-RU" sz="2400" i="1" dirty="0" smtClean="0"/>
              <a:t>отключение электричества</a:t>
            </a:r>
            <a:r>
              <a:rPr lang="ru-RU" sz="3000" dirty="0" smtClean="0"/>
              <a:t>).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Лабораторная работа по теме «Настройка браузера»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Панель управления </a:t>
            </a:r>
            <a:r>
              <a:rPr lang="ru-RU" sz="2400" dirty="0"/>
              <a:t>– Свойства </a:t>
            </a:r>
            <a:r>
              <a:rPr lang="ru-RU" sz="2400" dirty="0" smtClean="0"/>
              <a:t>обозревателя</a:t>
            </a:r>
            <a:endParaRPr lang="en-US" sz="2400" dirty="0" smtClean="0"/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400" dirty="0" smtClean="0"/>
              <a:t>Задание: 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400" dirty="0" smtClean="0"/>
              <a:t>1. Описать</a:t>
            </a:r>
            <a:r>
              <a:rPr lang="ru-RU" sz="2400" dirty="0"/>
              <a:t>, сопровождая скриншотами, процедуру</a:t>
            </a:r>
          </a:p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/>
              <a:t>удаления файлов из папки с временными данными Интернета,</a:t>
            </a:r>
          </a:p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/>
              <a:t>увеличения места на диске для временного хранения страниц,</a:t>
            </a:r>
          </a:p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/>
              <a:t>настройки по ускорению загрузки страниц путем отключения загрузки мультимедийных файлов,</a:t>
            </a:r>
          </a:p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/>
              <a:t>настройки уровня защиты</a:t>
            </a:r>
          </a:p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/>
              <a:t>настройки уровня защиты по ограничению доступа к нежелательным материалам</a:t>
            </a:r>
          </a:p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ru-RU" sz="2400" dirty="0"/>
              <a:t>изменение оформления веб-страниц</a:t>
            </a:r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400" dirty="0" smtClean="0"/>
              <a:t>2. Сделать </a:t>
            </a:r>
            <a:r>
              <a:rPr lang="ru-RU" sz="2400" dirty="0"/>
              <a:t>выводы (чему научились, что нового узнали)	</a:t>
            </a:r>
            <a:endParaRPr lang="ru-RU" sz="2400" dirty="0" smtClean="0"/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endParaRPr lang="ru-RU" sz="2400" dirty="0"/>
          </a:p>
          <a:p>
            <a:pPr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400" dirty="0" smtClean="0"/>
              <a:t>Отчет в документе </a:t>
            </a:r>
            <a:r>
              <a:rPr lang="en-US" sz="2400" dirty="0" smtClean="0"/>
              <a:t>Word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200" b="1" dirty="0" smtClean="0"/>
              <a:t>Потенциальная возможность нарушения режима информационной безопасности называется</a:t>
            </a:r>
          </a:p>
          <a:p>
            <a:pPr marL="596646" indent="-514350"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/>
              <a:t>угрозой информационной безопасности </a:t>
            </a:r>
          </a:p>
          <a:p>
            <a:pPr marL="596646" indent="-514350"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/>
              <a:t>информационной безопасностью</a:t>
            </a:r>
          </a:p>
          <a:p>
            <a:pPr marL="596646" indent="-514350"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/>
              <a:t>информационной сферой</a:t>
            </a:r>
          </a:p>
          <a:p>
            <a:pPr>
              <a:spcBef>
                <a:spcPts val="0"/>
              </a:spcBef>
              <a:buNone/>
            </a:pPr>
            <a:r>
              <a:rPr lang="ru-RU" sz="2200" b="1" dirty="0" smtClean="0"/>
              <a:t>К внешним источникам информационных угроз для общества относится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/>
              <a:t>недостаточная экономическая мощь государства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/>
              <a:t>недостаточная разработанность нормативной правовой базы, регулирующей отношения в информационной сфере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/>
              <a:t>деятельность международных террористических организаций 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200" dirty="0" smtClean="0"/>
              <a:t>неблагоприятная криминогенная обстановка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b="1" dirty="0" smtClean="0"/>
              <a:t>К числу естественных угроз информационной безопасности относится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шпионаж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разработка вредоносного программного обеспечения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наводнение 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/>
              <a:t>При отправлении электронного сообщения адрес указан неверно – это угроза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доступности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целостности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конфиденциальности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случайная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преднамеренная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естественная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искусственная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4800600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b="1" dirty="0" smtClean="0"/>
              <a:t>К внутренним источникам информационных угроз Российской Федерации относится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обострение международной конкуренции за обладание информационными ресурсами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нарушение прав и свобод граждан в информационной сфере 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стремление ряда стран к доминированию и ущемлению интересов России</a:t>
            </a:r>
          </a:p>
          <a:p>
            <a:pPr>
              <a:spcBef>
                <a:spcPts val="0"/>
              </a:spcBef>
              <a:buNone/>
            </a:pPr>
            <a:r>
              <a:rPr lang="ru-RU" sz="2400" b="1" dirty="0" smtClean="0"/>
              <a:t>Угрозой информационной безопасности личности является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блокирование деятельности государственных СМИ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распространение в СМИ сведений, способствующих разжиганию социальной, расовой, национальной или религиозной ненависти и вражды</a:t>
            </a:r>
          </a:p>
          <a:p>
            <a:pPr marL="539496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нарушение неприкосновенности частной жизни человека </a:t>
            </a:r>
          </a:p>
          <a:p>
            <a:pPr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24472"/>
          </a:xfrm>
        </p:spPr>
        <p:txBody>
          <a:bodyPr>
            <a:normAutofit fontScale="850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ru-RU" dirty="0" smtClean="0"/>
              <a:t>Выполнить контрольную работу по теме </a:t>
            </a:r>
            <a:r>
              <a:rPr lang="ru-RU" b="1" dirty="0" smtClean="0"/>
              <a:t>Глобальные сети </a:t>
            </a:r>
            <a:r>
              <a:rPr lang="ru-RU" dirty="0" smtClean="0"/>
              <a:t>до следующего урока </a:t>
            </a:r>
          </a:p>
          <a:p>
            <a:pPr marL="596646" indent="-514350" algn="ctr">
              <a:buNone/>
            </a:pPr>
            <a:r>
              <a:rPr lang="ru-RU" dirty="0" smtClean="0"/>
              <a:t>до 11-00 13 мая</a:t>
            </a:r>
          </a:p>
          <a:p>
            <a:pPr marL="596646" indent="-514350" algn="ctr">
              <a:buNone/>
            </a:pPr>
            <a:r>
              <a:rPr lang="ru-RU" b="1" dirty="0" err="1" smtClean="0"/>
              <a:t>joinmyquiz.com</a:t>
            </a:r>
            <a:r>
              <a:rPr lang="ru-RU" b="1" dirty="0" smtClean="0"/>
              <a:t> </a:t>
            </a:r>
            <a:r>
              <a:rPr lang="ru-RU" dirty="0" smtClean="0"/>
              <a:t>код</a:t>
            </a:r>
            <a:r>
              <a:rPr lang="ru-RU" b="1" dirty="0" smtClean="0"/>
              <a:t> 440549</a:t>
            </a:r>
          </a:p>
          <a:p>
            <a:pPr marL="596646" indent="-514350" algn="ctr">
              <a:buNone/>
            </a:pPr>
            <a:endParaRPr lang="ru-RU" b="1" dirty="0" smtClean="0"/>
          </a:p>
          <a:p>
            <a:pPr marL="596646" indent="-514350">
              <a:buFont typeface="+mj-lt"/>
              <a:buAutoNum type="arabicPeriod" startAt="2"/>
            </a:pPr>
            <a:r>
              <a:rPr lang="ru-RU" dirty="0" smtClean="0"/>
              <a:t>Лабораторная работа (прислать файл </a:t>
            </a:r>
            <a:r>
              <a:rPr lang="en-US" dirty="0" smtClean="0"/>
              <a:t>Word)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ru-RU" dirty="0" smtClean="0"/>
              <a:t>В рабочей тетради выполнить задание 2 (прислать фото)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ru-RU" dirty="0" smtClean="0"/>
              <a:t>Записать в тетради по три-четыре пункта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Угрозы Вашей информационной безопасности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 smtClean="0"/>
              <a:t>Потенциальные угрозы, источником которых можете стать Вы сами (ваши действия) (прислать фото)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урок!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Очень жду вовремя выполненные домашние работы!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Кто не прошел тест по локальным сетям: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hlinkClick r:id="rId2"/>
              </a:rPr>
              <a:t>joinmyquiz.com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Код </a:t>
            </a:r>
            <a:r>
              <a:rPr lang="ru-RU" b="1" dirty="0" smtClean="0"/>
              <a:t>194324</a:t>
            </a:r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До 15-00 </a:t>
            </a:r>
            <a:r>
              <a:rPr lang="ru-RU" b="1" smtClean="0"/>
              <a:t>13 мая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Понятие информационной безопасности и его составляющие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Основные </a:t>
            </a:r>
            <a:r>
              <a:rPr lang="ru-RU" dirty="0"/>
              <a:t>виды угроз информационной безопасности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Меры защиты информации:</a:t>
            </a:r>
          </a:p>
          <a:p>
            <a:pPr marL="788670" lvl="1" indent="-514350">
              <a:buSzPct val="80000"/>
              <a:buFont typeface="+mj-lt"/>
              <a:buAutoNum type="arabicPeriod"/>
            </a:pPr>
            <a:r>
              <a:rPr lang="ru-RU" dirty="0" smtClean="0"/>
              <a:t>Административные </a:t>
            </a:r>
            <a:r>
              <a:rPr lang="ru-RU" dirty="0"/>
              <a:t>средства защиты информации</a:t>
            </a:r>
          </a:p>
          <a:p>
            <a:pPr marL="788670" lvl="1" indent="-514350">
              <a:buSzPct val="80000"/>
              <a:buFont typeface="+mj-lt"/>
              <a:buAutoNum type="arabicPeriod"/>
            </a:pPr>
            <a:r>
              <a:rPr lang="ru-RU" dirty="0"/>
              <a:t>Программные средства защиты информации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ЛПЗ Защита информации ПК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Антивирусная </a:t>
            </a:r>
            <a:r>
              <a:rPr lang="ru-RU" dirty="0"/>
              <a:t>защита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ЛПЗ </a:t>
            </a:r>
            <a:r>
              <a:rPr lang="ru-RU" dirty="0"/>
              <a:t>Защита ПК от вирусов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b="1" dirty="0" smtClean="0"/>
              <a:t>Понятие информационной безопасности и его составляющие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Основные </a:t>
            </a:r>
            <a:r>
              <a:rPr lang="ru-RU" dirty="0"/>
              <a:t>виды угроз информационной безопасности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Понятие информационной безопасности (ИБ)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Информационная безопасность</a:t>
            </a:r>
            <a:r>
              <a:rPr lang="ru-RU" dirty="0"/>
              <a:t> – это защищенность информации и поддерживающей инфраструктуры от случайных или преднамеренных воздействий естественного или искусственного характера, которые могут нанести неприемлемый ущерб субъектам информационных отношений, в том числе владельцам и пользователям информации и поддерживающей инфраструктуры.</a:t>
            </a:r>
          </a:p>
          <a:p>
            <a:r>
              <a:rPr lang="ru-RU" b="1" dirty="0"/>
              <a:t>Защита информации</a:t>
            </a:r>
            <a:r>
              <a:rPr lang="ru-RU" dirty="0"/>
              <a:t> - это комплекс мероприятий, направленных на обеспечение информационной безопасности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Составляющие ИБ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/>
              <a:t>доступность информации — обеспечение готовности системы к обслуживанию поступающих к ней запросов;</a:t>
            </a:r>
          </a:p>
          <a:p>
            <a:pPr lvl="0"/>
            <a:r>
              <a:rPr lang="ru-RU" dirty="0"/>
              <a:t>целостность информации — обеспечение существования информации в неискаженном виде;</a:t>
            </a:r>
          </a:p>
          <a:p>
            <a:pPr lvl="0"/>
            <a:r>
              <a:rPr lang="ru-RU" dirty="0"/>
              <a:t>конфиденциальность информации — обеспечение доступа к информации только авторизованному кругу субъектов.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Конфиденциальность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- это </a:t>
            </a:r>
            <a:r>
              <a:rPr lang="ru-RU" dirty="0"/>
              <a:t>свойство информации быть известной только допущенным и прошедшим проверку</a:t>
            </a:r>
            <a:r>
              <a:rPr lang="ru-RU" i="1" dirty="0"/>
              <a:t> </a:t>
            </a:r>
            <a:r>
              <a:rPr lang="ru-RU" dirty="0" smtClean="0"/>
              <a:t>(авторизированным) субъектам системы (пользователям, процессам, программам). Для остальных субъектов системы эта информация должна быть неизвестной.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Доступ к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- </a:t>
            </a:r>
            <a:r>
              <a:rPr lang="ru-RU" dirty="0" smtClean="0"/>
              <a:t>это</a:t>
            </a:r>
            <a:r>
              <a:rPr lang="ru-RU" b="1" dirty="0" smtClean="0"/>
              <a:t> </a:t>
            </a:r>
            <a:r>
              <a:rPr lang="ru-RU" dirty="0" smtClean="0"/>
              <a:t>ознакомление </a:t>
            </a:r>
            <a:r>
              <a:rPr lang="ru-RU" dirty="0"/>
              <a:t>с информацией, ее обработка, в частности копирование, модификация или уничтожение информации.</a:t>
            </a:r>
          </a:p>
          <a:p>
            <a:pPr>
              <a:buNone/>
            </a:pPr>
            <a:r>
              <a:rPr lang="ru-RU" dirty="0"/>
              <a:t>Различают следующие виды доступа к информации:</a:t>
            </a:r>
          </a:p>
          <a:p>
            <a:pPr lvl="0"/>
            <a:r>
              <a:rPr lang="ru-RU" b="1" dirty="0"/>
              <a:t>санкционированный доступ</a:t>
            </a:r>
            <a:r>
              <a:rPr lang="ru-RU" dirty="0"/>
              <a:t> - доступ к информации, не нарушающий установленные правила разграничения доступа;</a:t>
            </a:r>
          </a:p>
          <a:p>
            <a:pPr lvl="0"/>
            <a:r>
              <a:rPr lang="ru-RU" b="1" dirty="0"/>
              <a:t>несанкционированный доступ </a:t>
            </a:r>
            <a:r>
              <a:rPr lang="ru-RU" i="1" dirty="0" smtClean="0"/>
              <a:t>- </a:t>
            </a:r>
            <a:r>
              <a:rPr lang="ru-RU" dirty="0"/>
              <a:t>характеризуется нарушением установленных правил разграничения </a:t>
            </a:r>
            <a:r>
              <a:rPr lang="ru-RU" dirty="0" smtClean="0"/>
              <a:t>доступа.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Целостность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термин означает</a:t>
            </a:r>
            <a:r>
              <a:rPr lang="ru-RU" dirty="0"/>
              <a:t>, что данные полны, </a:t>
            </a:r>
            <a:r>
              <a:rPr lang="ru-RU" dirty="0" smtClean="0"/>
              <a:t>не </a:t>
            </a:r>
            <a:r>
              <a:rPr lang="ru-RU" dirty="0"/>
              <a:t>были изменены при выполнении любой операции над ними, будь то передача, хранение или представление.</a:t>
            </a:r>
          </a:p>
          <a:p>
            <a:r>
              <a:rPr lang="ru-RU" dirty="0" smtClean="0"/>
              <a:t>корректность </a:t>
            </a:r>
            <a:r>
              <a:rPr lang="ru-RU" dirty="0"/>
              <a:t>данных и их непротиворечивость.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627</Words>
  <Application>Microsoft Office PowerPoint</Application>
  <PresentationFormat>Экран (4:3)</PresentationFormat>
  <Paragraphs>124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Солнцестояние</vt:lpstr>
      <vt:lpstr>Информационная безопасность</vt:lpstr>
      <vt:lpstr>Лабораторная работа по теме «Настройка браузера»</vt:lpstr>
      <vt:lpstr>План темы</vt:lpstr>
      <vt:lpstr>План урока</vt:lpstr>
      <vt:lpstr>Понятие информационной безопасности (ИБ)</vt:lpstr>
      <vt:lpstr>Составляющие ИБ</vt:lpstr>
      <vt:lpstr>Конфиденциальность данных</vt:lpstr>
      <vt:lpstr>Доступ к информации</vt:lpstr>
      <vt:lpstr>Целостность информации</vt:lpstr>
      <vt:lpstr>Слайд 10</vt:lpstr>
      <vt:lpstr>Слайд 11</vt:lpstr>
      <vt:lpstr>Слайд 12</vt:lpstr>
      <vt:lpstr>Слайд 13</vt:lpstr>
      <vt:lpstr>План урока</vt:lpstr>
      <vt:lpstr>Угрозы ИБ</vt:lpstr>
      <vt:lpstr>По природе возникновения</vt:lpstr>
      <vt:lpstr>По степени преднамеренности</vt:lpstr>
      <vt:lpstr>По месту расположения источника угроз </vt:lpstr>
      <vt:lpstr>По составляющим ИБ</vt:lpstr>
      <vt:lpstr>Тест</vt:lpstr>
      <vt:lpstr>Тест</vt:lpstr>
      <vt:lpstr>Тест</vt:lpstr>
      <vt:lpstr>Домашнее задание</vt:lpstr>
      <vt:lpstr>Спасибо за урок!</vt:lpstr>
      <vt:lpstr>Кто не прошел тест по локальным сетям: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Информационная безопасность</dc:title>
  <dc:creator>JANE</dc:creator>
  <cp:lastModifiedBy>JANE</cp:lastModifiedBy>
  <cp:revision>37</cp:revision>
  <dcterms:created xsi:type="dcterms:W3CDTF">2020-05-11T08:44:05Z</dcterms:created>
  <dcterms:modified xsi:type="dcterms:W3CDTF">2020-05-12T10:12:14Z</dcterms:modified>
</cp:coreProperties>
</file>