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0" r:id="rId4"/>
    <p:sldId id="261" r:id="rId5"/>
    <p:sldId id="262" r:id="rId6"/>
    <p:sldId id="265" r:id="rId7"/>
    <p:sldId id="264" r:id="rId8"/>
    <p:sldId id="267" r:id="rId9"/>
    <p:sldId id="266" r:id="rId10"/>
    <p:sldId id="259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0506C6-8D77-45A7-B7BF-890570386327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5BED641-CDF0-4C68-A6FF-B67AA0C515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0;&#1084;&#1077;&#1088;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 smtClean="0">
                <a:latin typeface="Arial" charset="0"/>
                <a:cs typeface="Arial" charset="0"/>
              </a:rPr>
              <a:t>ЛОГИЧЕСКИЕ ОСНОВЫ ЭВМ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выражения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ru-RU" dirty="0" smtClean="0"/>
              <a:t>Даны простые высказывания:</a:t>
            </a:r>
          </a:p>
          <a:p>
            <a:pPr>
              <a:buNone/>
              <a:defRPr/>
            </a:pPr>
            <a:r>
              <a:rPr lang="ru-RU" dirty="0" smtClean="0"/>
              <a:t>А = {Принтер — устройство ввода информации}, </a:t>
            </a:r>
          </a:p>
          <a:p>
            <a:pPr>
              <a:buNone/>
              <a:defRPr/>
            </a:pPr>
            <a:r>
              <a:rPr lang="ru-RU" dirty="0" smtClean="0"/>
              <a:t>В = {Процессор — устройство обработки информации}, </a:t>
            </a:r>
          </a:p>
          <a:p>
            <a:pPr>
              <a:buNone/>
              <a:defRPr/>
            </a:pPr>
            <a:r>
              <a:rPr lang="ru-RU" dirty="0" smtClean="0"/>
              <a:t>С = {Монитор — устройство хранения информации}, </a:t>
            </a:r>
          </a:p>
          <a:p>
            <a:pPr>
              <a:buNone/>
              <a:defRPr/>
            </a:pPr>
            <a:r>
              <a:rPr lang="ru-RU" dirty="0" smtClean="0"/>
              <a:t>D = {Клавиатура — устройство ввода информации}. </a:t>
            </a:r>
          </a:p>
          <a:p>
            <a:pPr>
              <a:buNone/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smtClean="0"/>
              <a:t>Определите истинность высказываний: </a:t>
            </a:r>
          </a:p>
          <a:p>
            <a:pPr>
              <a:buNone/>
              <a:defRPr/>
            </a:pPr>
            <a:r>
              <a:rPr lang="ru-RU" dirty="0" smtClean="0"/>
              <a:t>(A &amp; B) &amp; (C </a:t>
            </a:r>
            <a:r>
              <a:rPr lang="ru-RU" dirty="0" err="1" smtClean="0"/>
              <a:t>v</a:t>
            </a:r>
            <a:r>
              <a:rPr lang="ru-RU" dirty="0" smtClean="0"/>
              <a:t> D)   </a:t>
            </a:r>
          </a:p>
          <a:p>
            <a:pPr>
              <a:buNone/>
              <a:defRPr/>
            </a:pPr>
            <a:r>
              <a:rPr lang="ru-RU" dirty="0" smtClean="0"/>
              <a:t>(</a:t>
            </a:r>
            <a:r>
              <a:rPr lang="ru-RU" dirty="0" err="1" smtClean="0"/>
              <a:t>AvB</a:t>
            </a:r>
            <a:r>
              <a:rPr lang="ru-RU" dirty="0" smtClean="0"/>
              <a:t>) &lt;=&gt; (C&amp;</a:t>
            </a:r>
            <a:r>
              <a:rPr lang="en-US" dirty="0" smtClean="0"/>
              <a:t>D</a:t>
            </a:r>
            <a:r>
              <a:rPr lang="ru-RU" dirty="0" smtClean="0"/>
              <a:t>)</a:t>
            </a:r>
          </a:p>
          <a:p>
            <a:pPr>
              <a:buNone/>
              <a:defRPr/>
            </a:pPr>
            <a:r>
              <a:rPr lang="ru-RU" dirty="0" smtClean="0"/>
              <a:t>А</a:t>
            </a:r>
            <a:r>
              <a:rPr lang="ru-RU" dirty="0" smtClean="0">
                <a:sym typeface="Symbol" pitchFamily="18" charset="2"/>
              </a:rPr>
              <a:t> </a:t>
            </a:r>
            <a:r>
              <a:rPr lang="ru-RU" dirty="0" smtClean="0"/>
              <a:t> 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файле </a:t>
            </a:r>
            <a:r>
              <a:rPr lang="ru-RU" b="1" i="1" dirty="0" smtClean="0"/>
              <a:t>Пример построения логических </a:t>
            </a:r>
            <a:r>
              <a:rPr lang="ru-RU" b="1" i="1" dirty="0" smtClean="0"/>
              <a:t>схем</a:t>
            </a:r>
            <a:r>
              <a:rPr lang="en-US" b="1" i="1" dirty="0" smtClean="0"/>
              <a:t>.</a:t>
            </a:r>
            <a:r>
              <a:rPr lang="en-US" b="1" i="1" dirty="0" err="1" smtClean="0"/>
              <a:t>docx</a:t>
            </a:r>
            <a:r>
              <a:rPr lang="en-US" b="1" i="1" dirty="0" smtClean="0"/>
              <a:t> </a:t>
            </a:r>
            <a:r>
              <a:rPr lang="ru-RU" dirty="0" smtClean="0"/>
              <a:t>имеется таблица с индивидуальным заданием – решить по два выражения </a:t>
            </a:r>
            <a:r>
              <a:rPr lang="ru-RU" b="1" dirty="0" smtClean="0"/>
              <a:t>В ТЕТРАДИ</a:t>
            </a:r>
            <a:r>
              <a:rPr lang="ru-RU" dirty="0" smtClean="0"/>
              <a:t>:</a:t>
            </a:r>
          </a:p>
          <a:p>
            <a:pPr marL="624078" indent="-514350">
              <a:buAutoNum type="arabicParenR"/>
            </a:pPr>
            <a:r>
              <a:rPr lang="ru-RU" dirty="0" smtClean="0"/>
              <a:t>Составить таблицу истинности</a:t>
            </a:r>
          </a:p>
          <a:p>
            <a:pPr marL="624078" indent="-514350">
              <a:buAutoNum type="arabicParenR"/>
            </a:pPr>
            <a:r>
              <a:rPr lang="ru-RU" dirty="0" smtClean="0"/>
              <a:t>Составить логическую схему</a:t>
            </a:r>
          </a:p>
          <a:p>
            <a:pPr marL="624078" indent="-514350">
              <a:buAutoNum type="arabicParenR"/>
            </a:pP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Результат выслать на почту, </a:t>
            </a:r>
            <a:r>
              <a:rPr lang="ru-RU" dirty="0" err="1" smtClean="0"/>
              <a:t>вотсап</a:t>
            </a:r>
            <a:r>
              <a:rPr lang="ru-RU" dirty="0" smtClean="0"/>
              <a:t>, </a:t>
            </a:r>
            <a:r>
              <a:rPr lang="ru-RU" dirty="0" err="1" smtClean="0"/>
              <a:t>дневник.ру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dirty="0" smtClean="0">
                <a:latin typeface="Arial" charset="0"/>
                <a:cs typeface="Arial" charset="0"/>
              </a:rPr>
              <a:t>Построение таблиц истинности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dirty="0" smtClean="0">
                <a:latin typeface="Arial" charset="0"/>
                <a:cs typeface="Arial" charset="0"/>
              </a:rPr>
              <a:t>Построение формулы по схеме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dirty="0" smtClean="0">
                <a:latin typeface="Arial" charset="0"/>
                <a:cs typeface="Arial" charset="0"/>
              </a:rPr>
              <a:t>Построение </a:t>
            </a:r>
            <a:r>
              <a:rPr lang="ru-RU" dirty="0" smtClean="0">
                <a:latin typeface="Arial" charset="0"/>
                <a:cs typeface="Arial" charset="0"/>
              </a:rPr>
              <a:t>логических </a:t>
            </a:r>
            <a:r>
              <a:rPr lang="ru-RU" dirty="0" smtClean="0">
                <a:latin typeface="Arial" charset="0"/>
                <a:cs typeface="Arial" charset="0"/>
              </a:rPr>
              <a:t>схем </a:t>
            </a:r>
            <a:r>
              <a:rPr lang="ru-RU" smtClean="0">
                <a:latin typeface="Arial" charset="0"/>
                <a:cs typeface="Arial" charset="0"/>
              </a:rPr>
              <a:t>по формуле</a:t>
            </a:r>
            <a:endParaRPr lang="ru-RU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16113"/>
            <a:ext cx="8964612" cy="4941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в естественном языке соответствует обороту </a:t>
            </a:r>
            <a:r>
              <a:rPr lang="ru-RU" b="1" dirty="0" smtClean="0"/>
              <a:t>если …, то …;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обозначение </a:t>
            </a:r>
            <a:r>
              <a:rPr lang="ru-RU" dirty="0" smtClean="0">
                <a:sym typeface="Symbol" pitchFamily="18" charset="2"/>
              </a:rPr>
              <a:t></a:t>
            </a:r>
            <a:r>
              <a:rPr lang="ru-RU" dirty="0" smtClean="0"/>
              <a:t>.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Импликация – это логическая операция, ставящая в соответствие каждым двум простым высказываниям составное высказывание, являющееся ложным тогда и только тогда, когда условие (1-ое высказывание) истинно, а следствие (2-ое высказывание) ложно.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9001156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Логическая операция ИМПЛИКАЦИЯ (логическое следование)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Arial" charset="0"/>
                <a:cs typeface="Arial" charset="0"/>
              </a:rPr>
              <a:t>Таблица истинности импликации</a:t>
            </a:r>
          </a:p>
        </p:txBody>
      </p:sp>
      <p:graphicFrame>
        <p:nvGraphicFramePr>
          <p:cNvPr id="5" name="Group 114"/>
          <p:cNvGraphicFramePr>
            <a:graphicFrameLocks/>
          </p:cNvGraphicFramePr>
          <p:nvPr/>
        </p:nvGraphicFramePr>
        <p:xfrm>
          <a:off x="1785918" y="2000240"/>
          <a:ext cx="5500726" cy="3286150"/>
        </p:xfrm>
        <a:graphic>
          <a:graphicData uri="http://schemas.openxmlformats.org/drawingml/2006/table">
            <a:tbl>
              <a:tblPr/>
              <a:tblGrid>
                <a:gridCol w="1832901"/>
                <a:gridCol w="1834923"/>
                <a:gridCol w="1832902"/>
              </a:tblGrid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</a:t>
                      </a:r>
                      <a:r>
                        <a:rPr lang="ru-RU" sz="2400" dirty="0" smtClean="0">
                          <a:latin typeface="+mj-lt"/>
                          <a:sym typeface="Symbol" pitchFamily="18" charset="2"/>
                        </a:rPr>
                        <a:t>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16113"/>
            <a:ext cx="8964612" cy="4941887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в естественном языке соответствует оборотам речи </a:t>
            </a:r>
            <a:r>
              <a:rPr lang="ru-RU" sz="2800" b="1" dirty="0" smtClean="0"/>
              <a:t>тогда и только тогда; в том и только в том случае;</a:t>
            </a:r>
          </a:p>
          <a:p>
            <a:pPr eaLnBrk="1" hangingPunct="1"/>
            <a:r>
              <a:rPr lang="ru-RU" sz="2800" dirty="0" smtClean="0"/>
              <a:t>обозначение </a:t>
            </a:r>
            <a:r>
              <a:rPr lang="ru-RU" sz="2800" dirty="0" smtClean="0">
                <a:sym typeface="Symbol" pitchFamily="18" charset="2"/>
              </a:rPr>
              <a:t></a:t>
            </a:r>
            <a:r>
              <a:rPr lang="ru-RU" sz="2800" b="1" dirty="0" smtClean="0">
                <a:cs typeface="Arial" pitchFamily="34" charset="0"/>
              </a:rPr>
              <a:t>, </a:t>
            </a:r>
            <a:r>
              <a:rPr lang="en-US" sz="2800" b="1" dirty="0" smtClean="0">
                <a:cs typeface="Arial" pitchFamily="34" charset="0"/>
              </a:rPr>
              <a:t>~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Эквивалентность – это логическая операция, ставящая в соответствие каждым двум простым высказываниям составное высказывание, являющееся истинным тогда и только тогда, когда оба исходных высказывания одновременно истинны или одновременно ложны.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Логическая операция 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ЭКВИВАЛЕНТНОСТЬ (равнозначность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>
            <a:spLocks noGrp="1"/>
          </p:cNvSpPr>
          <p:nvPr>
            <p:ph type="title"/>
          </p:nvPr>
        </p:nvSpPr>
        <p:spPr>
          <a:xfrm>
            <a:off x="142908" y="533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Arial" charset="0"/>
                <a:cs typeface="Arial" charset="0"/>
              </a:rPr>
              <a:t>Таблица истинности </a:t>
            </a:r>
            <a:r>
              <a:rPr lang="ru-RU" b="1" dirty="0" smtClean="0">
                <a:latin typeface="Arial" charset="0"/>
                <a:cs typeface="Arial" charset="0"/>
              </a:rPr>
              <a:t>эквивалентности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b="1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Group 114"/>
          <p:cNvGraphicFramePr>
            <a:graphicFrameLocks/>
          </p:cNvGraphicFramePr>
          <p:nvPr/>
        </p:nvGraphicFramePr>
        <p:xfrm>
          <a:off x="1785918" y="2000240"/>
          <a:ext cx="5500726" cy="3286150"/>
        </p:xfrm>
        <a:graphic>
          <a:graphicData uri="http://schemas.openxmlformats.org/drawingml/2006/table">
            <a:tbl>
              <a:tblPr/>
              <a:tblGrid>
                <a:gridCol w="1832901"/>
                <a:gridCol w="1834923"/>
                <a:gridCol w="1832902"/>
              </a:tblGrid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</a:t>
                      </a:r>
                      <a:r>
                        <a:rPr lang="ru-RU" sz="2400" dirty="0" smtClean="0">
                          <a:sym typeface="Symbol" pitchFamily="18" charset="2"/>
                        </a:rPr>
                        <a:t>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dirty="0" smtClean="0"/>
              <a:t>Логические операции имеют следующий приоритет: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действия в скобках;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инверсия (отрицание);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&amp;</a:t>
            </a:r>
            <a:r>
              <a:rPr lang="ru-RU" dirty="0" smtClean="0"/>
              <a:t>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V</a:t>
            </a:r>
            <a:r>
              <a:rPr lang="ru-RU" dirty="0" smtClean="0"/>
              <a:t>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sym typeface="Symbol" pitchFamily="18" charset="2"/>
              </a:rPr>
              <a:t></a:t>
            </a:r>
            <a:r>
              <a:rPr lang="ru-RU" dirty="0" smtClean="0"/>
              <a:t>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sym typeface="Symbol" pitchFamily="18" charset="2"/>
              </a:rPr>
              <a:t>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kern="1200" dirty="0" smtClean="0">
                <a:latin typeface="Arial" pitchFamily="34" charset="0"/>
                <a:cs typeface="Arial" pitchFamily="34" charset="0"/>
              </a:rPr>
              <a:t>Решение логических выражений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Разбираем решение выражений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ru-RU" dirty="0" smtClean="0"/>
              <a:t>Даны простые высказывания:</a:t>
            </a:r>
          </a:p>
          <a:p>
            <a:pPr>
              <a:buNone/>
              <a:defRPr/>
            </a:pPr>
            <a:r>
              <a:rPr lang="ru-RU" dirty="0" smtClean="0"/>
              <a:t>А = {5&gt;3}, В = {2=3} и С = {4&lt;2}</a:t>
            </a:r>
          </a:p>
          <a:p>
            <a:pPr>
              <a:buNone/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smtClean="0"/>
              <a:t>Определите истинность составных высказываний</a:t>
            </a:r>
          </a:p>
          <a:p>
            <a:pPr>
              <a:buNone/>
              <a:defRPr/>
            </a:pPr>
            <a:endParaRPr lang="ru-RU" dirty="0" smtClean="0"/>
          </a:p>
          <a:p>
            <a:pPr marL="624078" indent="-514350">
              <a:buNone/>
              <a:defRPr/>
            </a:pPr>
            <a:r>
              <a:rPr lang="en-US" dirty="0" smtClean="0"/>
              <a:t>(A v B) &amp; C </a:t>
            </a:r>
            <a:r>
              <a:rPr lang="ru-RU" dirty="0" smtClean="0">
                <a:sym typeface="Symbol" pitchFamily="18" charset="2"/>
              </a:rPr>
              <a:t></a:t>
            </a:r>
            <a:r>
              <a:rPr lang="en-US" dirty="0" smtClean="0"/>
              <a:t> (A &amp; C) v (B &amp; C);               </a:t>
            </a:r>
            <a:endParaRPr lang="ru-RU" dirty="0" smtClean="0"/>
          </a:p>
          <a:p>
            <a:pPr marL="624078" indent="-514350">
              <a:buNone/>
              <a:defRPr/>
            </a:pPr>
            <a:endParaRPr lang="ru-RU" dirty="0" smtClean="0"/>
          </a:p>
          <a:p>
            <a:pPr marL="624078" indent="-514350">
              <a:buNone/>
              <a:defRPr/>
            </a:pPr>
            <a:r>
              <a:rPr lang="en-US" dirty="0" smtClean="0"/>
              <a:t>(A &amp; B) v C ↔  (A v C) &amp; (A &amp;B </a:t>
            </a:r>
            <a:r>
              <a:rPr lang="en-US" dirty="0" smtClean="0"/>
              <a:t>).</a:t>
            </a:r>
            <a:endParaRPr lang="ru-RU" dirty="0" smtClean="0"/>
          </a:p>
          <a:p>
            <a:pPr marL="624078" indent="-514350">
              <a:buNone/>
              <a:defRPr/>
            </a:pPr>
            <a:r>
              <a:rPr lang="ru-RU" dirty="0" smtClean="0">
                <a:hlinkClick r:id="rId2" action="ppaction://hlinkfile"/>
              </a:rPr>
              <a:t>Пример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выражения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ru-RU" dirty="0" smtClean="0"/>
              <a:t>Даны два простых высказывания:</a:t>
            </a:r>
          </a:p>
          <a:p>
            <a:pPr>
              <a:buNone/>
              <a:defRPr/>
            </a:pPr>
            <a:r>
              <a:rPr lang="ru-RU" dirty="0" smtClean="0"/>
              <a:t>А = {2 • 2 = 4}, В = {2 •  2 = 5}</a:t>
            </a:r>
            <a:endParaRPr lang="en-US" dirty="0" smtClean="0"/>
          </a:p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r>
              <a:rPr lang="ru-RU" dirty="0" smtClean="0"/>
              <a:t>Какие из высказываний истинны:</a:t>
            </a:r>
            <a:endParaRPr lang="en-US" dirty="0" smtClean="0"/>
          </a:p>
          <a:p>
            <a:pPr>
              <a:buNone/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smtClean="0"/>
              <a:t>а) А;     б) В;     в) А&amp;В;     г)</a:t>
            </a:r>
            <a:r>
              <a:rPr lang="ru-RU" dirty="0" err="1" smtClean="0"/>
              <a:t>AvB</a:t>
            </a:r>
            <a:r>
              <a:rPr lang="ru-RU" dirty="0" smtClean="0"/>
              <a:t> ;    </a:t>
            </a:r>
          </a:p>
          <a:p>
            <a:pPr>
              <a:buNone/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err="1" smtClean="0"/>
              <a:t>д</a:t>
            </a:r>
            <a:r>
              <a:rPr lang="ru-RU" dirty="0" smtClean="0"/>
              <a:t>) ¬</a:t>
            </a:r>
            <a:r>
              <a:rPr lang="en-US" dirty="0" smtClean="0"/>
              <a:t>A</a:t>
            </a:r>
            <a:r>
              <a:rPr lang="ru-RU" dirty="0" smtClean="0"/>
              <a:t>;     е)  </a:t>
            </a:r>
            <a:r>
              <a:rPr lang="en-US" dirty="0" smtClean="0"/>
              <a:t>A </a:t>
            </a:r>
            <a:r>
              <a:rPr lang="ru-RU" dirty="0" smtClean="0">
                <a:sym typeface="Symbol" pitchFamily="18" charset="2"/>
              </a:rPr>
              <a:t></a:t>
            </a:r>
            <a:r>
              <a:rPr lang="ru-RU" dirty="0" smtClean="0"/>
              <a:t> В;     ж) А </a:t>
            </a:r>
            <a:r>
              <a:rPr lang="en-US" dirty="0" smtClean="0"/>
              <a:t>&amp;</a:t>
            </a:r>
            <a:r>
              <a:rPr lang="ru-RU" dirty="0" smtClean="0"/>
              <a:t>¬В?</a:t>
            </a:r>
          </a:p>
          <a:p>
            <a:pPr>
              <a:buNone/>
              <a:defRPr/>
            </a:pPr>
            <a:r>
              <a:rPr lang="ru-RU" dirty="0" smtClean="0"/>
              <a:t> 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164</TotalTime>
  <Words>372</Words>
  <Application>Microsoft Office PowerPoint</Application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ЛОГИЧЕСКИЕ ОСНОВЫ ЭВМ</vt:lpstr>
      <vt:lpstr>Повторение</vt:lpstr>
      <vt:lpstr>Слайд 3</vt:lpstr>
      <vt:lpstr>Таблица истинности импликации</vt:lpstr>
      <vt:lpstr>Слайд 5</vt:lpstr>
      <vt:lpstr>Таблица истинности эквивалентности </vt:lpstr>
      <vt:lpstr>Решение логических выражений</vt:lpstr>
      <vt:lpstr>Разбираем решение выражений</vt:lpstr>
      <vt:lpstr>Решите выражения</vt:lpstr>
      <vt:lpstr>Решите выражения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JANE</dc:creator>
  <cp:lastModifiedBy>JANE</cp:lastModifiedBy>
  <cp:revision>20</cp:revision>
  <dcterms:created xsi:type="dcterms:W3CDTF">2020-04-21T05:31:17Z</dcterms:created>
  <dcterms:modified xsi:type="dcterms:W3CDTF">2020-04-21T08:21:41Z</dcterms:modified>
</cp:coreProperties>
</file>